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97" r:id="rId2"/>
    <p:sldId id="398" r:id="rId3"/>
    <p:sldId id="399" r:id="rId4"/>
    <p:sldId id="409" r:id="rId5"/>
    <p:sldId id="400" r:id="rId6"/>
    <p:sldId id="417" r:id="rId7"/>
    <p:sldId id="411" r:id="rId8"/>
    <p:sldId id="403" r:id="rId9"/>
    <p:sldId id="402" r:id="rId10"/>
    <p:sldId id="412" r:id="rId11"/>
    <p:sldId id="404" r:id="rId12"/>
    <p:sldId id="413" r:id="rId13"/>
    <p:sldId id="405" r:id="rId14"/>
    <p:sldId id="408" r:id="rId15"/>
    <p:sldId id="414" r:id="rId16"/>
    <p:sldId id="406" r:id="rId17"/>
    <p:sldId id="407" r:id="rId18"/>
    <p:sldId id="415" r:id="rId19"/>
    <p:sldId id="416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5846"/>
  </p:normalViewPr>
  <p:slideViewPr>
    <p:cSldViewPr snapToGrid="0" snapToObjects="1">
      <p:cViewPr>
        <p:scale>
          <a:sx n="48" d="100"/>
          <a:sy n="48" d="100"/>
        </p:scale>
        <p:origin x="31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A92A2-3135-D84D-BEAF-5AE9BBA62C4D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87BB5-8586-524A-BF00-BA409641F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55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397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399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328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64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45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01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766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581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5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26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15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94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90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95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75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94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6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279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8A773-6B13-2849-B75C-E74CF82E29F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51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B9D429-8194-1945-AE66-588E08F6C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78673BA-8953-9C43-92E2-05ABF888E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7F6899-01C3-9549-A5B3-E33B9F17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A67C77-0DDC-F54C-B4A5-FEDF2440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F814C9-272D-3240-AF81-BE116E1A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82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835E1-B16F-3B49-B3F0-3B486B52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D71B0A-F1D6-0F41-A63A-62C49BB91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BFA803-AF1C-1447-BE09-0C0CC036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02F12C-E11F-BC42-8E9D-4B96E016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3D9DF4-8233-5744-81EA-FE839E2C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23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E554733-DC1A-5940-AE85-8E3F2A0F8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8705953-A1BE-AF40-9174-491C6F61A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AC8DB2-A591-AD49-BE5E-8694BC59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96E327-3650-AA40-8C34-AEDFBB74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88ADAA-0AF3-2045-A1B0-6C88F81D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63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4E1534-1109-2446-8FF7-0C6AC262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12BB5F-FC3A-0E47-988A-8FD3826C6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06E7CD-E8C7-4A43-BF20-86F62FE7C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E1F896-C258-2747-94EB-6371857E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2FD7E5-126D-7744-8DC2-58F6BDB1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33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7A9A81-7945-D345-B0F1-4EFB8A27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B8C4AC-CC3E-9849-9838-DF4DA59E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662781-53B6-1247-B61C-477F49E7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49922D-95DF-5E42-9094-995AD86C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7981B5-AC58-A647-AC54-43D6D327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99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9D38B-5A23-8148-9501-6DBD35A1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58B4A0-FFC7-B54E-A15F-2AEE9C224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4B2D77C-B983-224A-9943-F177FB1F5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11D9CE0-3E3B-AC49-BBD8-D2AA1FD6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5AB339-1FA2-ED40-9E12-378EEDB8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4213CCA-F3D3-5D4E-9165-E8E964C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14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7431B8-DC6D-C742-80B7-2F87BCAD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DA1360-C43B-1A46-BC59-2A6EABBF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F0A20AC-09EC-7041-A06B-8E7D8DDED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CF835AC-D9A0-DD4C-A060-24DD59304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828D3D1-3E58-4546-88CE-9D7D811CD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5E0774-1D70-8846-9C35-3E8603DE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5284087-BCE1-8B49-AF98-7CB50A83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ADB331-E764-2949-9ABA-C0F25CC2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57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02C4E7-5863-D74E-AC66-98F34CE2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F5A352A-D8AB-2442-B992-7E72AC5E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F32A11-66B7-7943-BE74-436B2640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3D9B1D-75CE-C440-B440-7F314EDB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573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CB073B4-CDE1-AE42-90B7-43F831CE5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88B35CB-62E0-3343-82C9-3E5F8826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9298FD-1690-B146-845A-FC306BEE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50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E037CE-8A6A-D94D-B2C3-C6FD3BB6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15FB5E-EA17-6147-B50C-79E76A17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A46EF5-9083-3342-B86C-75390D23C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0CDCBF-F196-324B-89A0-ED011D54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7E609B-302B-A541-8235-B2CA4235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EFF58B-F0C1-3E48-9078-ED8D307D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22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716B3C-E530-0447-B3F3-B570DB75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E5AADF-AF22-E345-96A6-CF005CDE0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B54733-6609-224B-B413-B0717062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B5257A5-66AA-694F-9EEB-EC415D04C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9D90AA4-922A-7547-94EC-C2FA34A1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827E394-D065-6542-9196-1D5D20FC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34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050AE3-FA43-2946-ACC9-0A6F98EF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6EAD1D-C5F0-A64C-85A6-71E9A4821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A53969-93A0-7D48-98E9-3D9C1FEA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2FAF-57C5-034A-8F10-79C8BBAB7752}" type="datetimeFigureOut">
              <a:rPr kumimoji="1" lang="ja-JP" altLang="en-US" smtClean="0"/>
              <a:t>2022/1/31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B3AAAE-B3A5-ED47-8610-539ED28B1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CA7CB3-EDBF-654C-BE67-9583F41DF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681DE-2C30-4F43-B0C1-735E84066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71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2.mp4"/><Relationship Id="rId7" Type="http://schemas.openxmlformats.org/officeDocument/2006/relationships/image" Target="../media/image2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5.mp4"/><Relationship Id="rId7" Type="http://schemas.openxmlformats.org/officeDocument/2006/relationships/image" Target="../media/image36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image" Target="../media/image3.png"/><Relationship Id="rId21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Relationship Id="rId2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4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Imaging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による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bias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の変化と、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pinpoint OAS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重要性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8FF54F-CA0C-9C4F-8E21-7538B52119E5}"/>
              </a:ext>
            </a:extLst>
          </p:cNvPr>
          <p:cNvSpPr txBox="1"/>
          <p:nvPr/>
        </p:nvSpPr>
        <p:spPr>
          <a:xfrm>
            <a:off x="1371600" y="1828800"/>
            <a:ext cx="5269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症例：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70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代男性</a:t>
            </a:r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１ヶ月前からの増悪型の労作性狭心症で受診。</a:t>
            </a:r>
            <a:endParaRPr kumimoji="1"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71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 after high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 descr="クマの顔の絵&#10;&#10;低い精度で自動的に生成された説明">
            <a:extLst>
              <a:ext uri="{FF2B5EF4-FFF2-40B4-BE49-F238E27FC236}">
                <a16:creationId xmlns:a16="http://schemas.microsoft.com/office/drawing/2014/main" id="{50D0C3B7-5876-0C4D-84F6-78F2EA3B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971" y="4698000"/>
            <a:ext cx="2139029" cy="2160000"/>
          </a:xfrm>
          <a:prstGeom prst="rect">
            <a:avLst/>
          </a:prstGeom>
        </p:spPr>
      </p:pic>
      <p:pic>
        <p:nvPicPr>
          <p:cNvPr id="8" name="図 7" descr="目の絵&#10;&#10;低い精度で自動的に生成された説明">
            <a:extLst>
              <a:ext uri="{FF2B5EF4-FFF2-40B4-BE49-F238E27FC236}">
                <a16:creationId xmlns:a16="http://schemas.microsoft.com/office/drawing/2014/main" id="{C8D63815-8534-D142-A426-067063FB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958" y="4697998"/>
            <a:ext cx="2167013" cy="2160000"/>
          </a:xfrm>
          <a:prstGeom prst="rect">
            <a:avLst/>
          </a:prstGeom>
        </p:spPr>
      </p:pic>
      <p:pic>
        <p:nvPicPr>
          <p:cNvPr id="11" name="図 10" descr="動物, 魚, 鳥, オウム が含まれている画像&#10;&#10;自動的に生成された説明">
            <a:extLst>
              <a:ext uri="{FF2B5EF4-FFF2-40B4-BE49-F238E27FC236}">
                <a16:creationId xmlns:a16="http://schemas.microsoft.com/office/drawing/2014/main" id="{EDD8BF73-A47D-D04B-B093-1A407BC17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79" y="4725480"/>
            <a:ext cx="2146065" cy="2160000"/>
          </a:xfrm>
          <a:prstGeom prst="rect">
            <a:avLst/>
          </a:prstGeom>
        </p:spPr>
      </p:pic>
      <p:pic>
        <p:nvPicPr>
          <p:cNvPr id="9" name="図 8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D62166CC-67B0-6C41-9956-CEAFE1493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88" y="1295234"/>
            <a:ext cx="4710291" cy="468000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F28B7FF-107F-D24F-BAE9-CBBD5B167C62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動物, 魚, 鳥, 立つ が含まれている画像&#10;&#10;自動的に生成された説明">
            <a:extLst>
              <a:ext uri="{FF2B5EF4-FFF2-40B4-BE49-F238E27FC236}">
                <a16:creationId xmlns:a16="http://schemas.microsoft.com/office/drawing/2014/main" id="{9940F439-ACEB-8D41-BEDA-C459DA1C5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422" y="4697998"/>
            <a:ext cx="2160000" cy="2160000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1D72700-C623-1E41-A89C-DECD708345B2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9CAEF95-2793-0342-9FE0-B64E84F26F66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EBCD7F5-41C9-4647-81BC-1C316DD673B4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4CB968-A81B-4F4E-B9CD-C04466FE1727}"/>
              </a:ext>
            </a:extLst>
          </p:cNvPr>
          <p:cNvSpPr txBox="1"/>
          <p:nvPr/>
        </p:nvSpPr>
        <p:spPr>
          <a:xfrm>
            <a:off x="2385549" y="22218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3F828E-F91B-EB4C-BAED-A6A799D80493}"/>
              </a:ext>
            </a:extLst>
          </p:cNvPr>
          <p:cNvSpPr txBox="1"/>
          <p:nvPr/>
        </p:nvSpPr>
        <p:spPr>
          <a:xfrm>
            <a:off x="2527493" y="219726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472D4C-8FFA-3F4C-82D9-5CC03247F5C9}"/>
              </a:ext>
            </a:extLst>
          </p:cNvPr>
          <p:cNvSpPr txBox="1"/>
          <p:nvPr/>
        </p:nvSpPr>
        <p:spPr>
          <a:xfrm>
            <a:off x="2676733" y="2149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2BC780E-59E2-E443-A37A-731B0CAAABE9}"/>
              </a:ext>
            </a:extLst>
          </p:cNvPr>
          <p:cNvSpPr txBox="1"/>
          <p:nvPr/>
        </p:nvSpPr>
        <p:spPr>
          <a:xfrm>
            <a:off x="2888559" y="209298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C2CF1C-303F-654F-A01D-241B0BA91492}"/>
              </a:ext>
            </a:extLst>
          </p:cNvPr>
          <p:cNvSpPr txBox="1"/>
          <p:nvPr/>
        </p:nvSpPr>
        <p:spPr>
          <a:xfrm>
            <a:off x="3557234" y="469799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55A0833-47FF-6845-8FE4-DAC432B47AA2}"/>
              </a:ext>
            </a:extLst>
          </p:cNvPr>
          <p:cNvSpPr txBox="1"/>
          <p:nvPr/>
        </p:nvSpPr>
        <p:spPr>
          <a:xfrm>
            <a:off x="5797520" y="469799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93D0AE-85B9-8E40-A9FF-0EC4E6F3C762}"/>
              </a:ext>
            </a:extLst>
          </p:cNvPr>
          <p:cNvSpPr txBox="1"/>
          <p:nvPr/>
        </p:nvSpPr>
        <p:spPr>
          <a:xfrm>
            <a:off x="7906078" y="46979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95D9C18-03E6-A345-BCE2-DAF7ADBBE2E4}"/>
              </a:ext>
            </a:extLst>
          </p:cNvPr>
          <p:cNvSpPr txBox="1"/>
          <p:nvPr/>
        </p:nvSpPr>
        <p:spPr>
          <a:xfrm>
            <a:off x="10112604" y="469799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A51803-08C3-854C-AAC9-BF76DB79835C}"/>
              </a:ext>
            </a:extLst>
          </p:cNvPr>
          <p:cNvSpPr txBox="1"/>
          <p:nvPr/>
        </p:nvSpPr>
        <p:spPr>
          <a:xfrm>
            <a:off x="5721910" y="1489377"/>
            <a:ext cx="598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a,b,c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はさらに石灰化に食い込み、石灰化量は減少。それに伴い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では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がさらに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tenting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所見にへんかし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high injury risk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と思われた。</a:t>
            </a:r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引き続き造影で確認して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pinpoint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で引きの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high speed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を３回さらに追加</a:t>
            </a:r>
            <a:endParaRPr kumimoji="1" lang="ja-JP" altLang="en-US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37F36A83-0F0B-654A-9C4E-146FA3E7CEB4}"/>
              </a:ext>
            </a:extLst>
          </p:cNvPr>
          <p:cNvSpPr/>
          <p:nvPr/>
        </p:nvSpPr>
        <p:spPr>
          <a:xfrm>
            <a:off x="2377440" y="3124200"/>
            <a:ext cx="685800" cy="137160"/>
          </a:xfrm>
          <a:custGeom>
            <a:avLst/>
            <a:gdLst>
              <a:gd name="connsiteX0" fmla="*/ 685800 w 685800"/>
              <a:gd name="connsiteY0" fmla="*/ 0 h 137160"/>
              <a:gd name="connsiteX1" fmla="*/ 381000 w 685800"/>
              <a:gd name="connsiteY1" fmla="*/ 60960 h 137160"/>
              <a:gd name="connsiteX2" fmla="*/ 381000 w 685800"/>
              <a:gd name="connsiteY2" fmla="*/ 60960 h 137160"/>
              <a:gd name="connsiteX3" fmla="*/ 213360 w 685800"/>
              <a:gd name="connsiteY3" fmla="*/ 60960 h 137160"/>
              <a:gd name="connsiteX4" fmla="*/ 91440 w 685800"/>
              <a:gd name="connsiteY4" fmla="*/ 91440 h 137160"/>
              <a:gd name="connsiteX5" fmla="*/ 0 w 685800"/>
              <a:gd name="connsiteY5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" h="137160">
                <a:moveTo>
                  <a:pt x="685800" y="0"/>
                </a:moveTo>
                <a:lnTo>
                  <a:pt x="381000" y="60960"/>
                </a:lnTo>
                <a:lnTo>
                  <a:pt x="381000" y="60960"/>
                </a:lnTo>
                <a:cubicBezTo>
                  <a:pt x="353060" y="60960"/>
                  <a:pt x="261620" y="55880"/>
                  <a:pt x="213360" y="60960"/>
                </a:cubicBezTo>
                <a:cubicBezTo>
                  <a:pt x="165100" y="66040"/>
                  <a:pt x="127000" y="78740"/>
                  <a:pt x="91440" y="91440"/>
                </a:cubicBezTo>
                <a:cubicBezTo>
                  <a:pt x="55880" y="104140"/>
                  <a:pt x="27940" y="120650"/>
                  <a:pt x="0" y="137160"/>
                </a:cubicBezTo>
              </a:path>
            </a:pathLst>
          </a:custGeom>
          <a:noFill/>
          <a:ln w="317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74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after OAS high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回追加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Maeba OAS tecross IVUS OAS high2.mp4" descr="Maeba OAS tecross IVUS OAS high2.mp4">
            <a:hlinkClick r:id="" action="ppaction://media"/>
            <a:extLst>
              <a:ext uri="{FF2B5EF4-FFF2-40B4-BE49-F238E27FC236}">
                <a16:creationId xmlns:a16="http://schemas.microsoft.com/office/drawing/2014/main" id="{49C42831-F3ED-FB45-A218-BA5E10C636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6.6797" end="449.5497"/>
                </p14:media>
              </p:ext>
            </p:extLst>
          </p:nvPr>
        </p:nvPicPr>
        <p:blipFill rotWithShape="1">
          <a:blip r:embed="rId5"/>
          <a:srcRect l="34249" t="20667" r="33251" b="21556"/>
          <a:stretch>
            <a:fillRect/>
          </a:stretch>
        </p:blipFill>
        <p:spPr>
          <a:xfrm>
            <a:off x="3992880" y="141732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150B165B-CD9E-9744-AB55-78CECACB0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8" y="1295234"/>
            <a:ext cx="4710291" cy="468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 after high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回追加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 descr="目の絵&#10;&#10;低い精度で自動的に生成された説明">
            <a:extLst>
              <a:ext uri="{FF2B5EF4-FFF2-40B4-BE49-F238E27FC236}">
                <a16:creationId xmlns:a16="http://schemas.microsoft.com/office/drawing/2014/main" id="{6FFBF757-D5B7-814A-9ECC-08BDDBCB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026" y="4698000"/>
            <a:ext cx="2145974" cy="2160000"/>
          </a:xfrm>
          <a:prstGeom prst="rect">
            <a:avLst/>
          </a:prstGeom>
        </p:spPr>
      </p:pic>
      <p:pic>
        <p:nvPicPr>
          <p:cNvPr id="9" name="図 8" descr="動物, 鳥, オウム が含まれている画像&#10;&#10;自動的に生成された説明">
            <a:extLst>
              <a:ext uri="{FF2B5EF4-FFF2-40B4-BE49-F238E27FC236}">
                <a16:creationId xmlns:a16="http://schemas.microsoft.com/office/drawing/2014/main" id="{F45B328A-BC71-7744-8915-571B13B6F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016" y="4698000"/>
            <a:ext cx="2153010" cy="2160000"/>
          </a:xfrm>
          <a:prstGeom prst="rect">
            <a:avLst/>
          </a:prstGeom>
        </p:spPr>
      </p:pic>
      <p:pic>
        <p:nvPicPr>
          <p:cNvPr id="12" name="図 11" descr="動物, 魚, 鳥 が含まれている画像&#10;&#10;自動的に生成された説明">
            <a:extLst>
              <a:ext uri="{FF2B5EF4-FFF2-40B4-BE49-F238E27FC236}">
                <a16:creationId xmlns:a16="http://schemas.microsoft.com/office/drawing/2014/main" id="{B56C80D8-2A64-0B41-8B18-5EBFFE6A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006" y="4697998"/>
            <a:ext cx="215301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D5A382-B439-8044-A27F-7A32D770D011}"/>
              </a:ext>
            </a:extLst>
          </p:cNvPr>
          <p:cNvSpPr txBox="1"/>
          <p:nvPr/>
        </p:nvSpPr>
        <p:spPr>
          <a:xfrm>
            <a:off x="3557234" y="469799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DC0EAD-F4BD-5341-AD89-656B710B9EE2}"/>
              </a:ext>
            </a:extLst>
          </p:cNvPr>
          <p:cNvSpPr txBox="1"/>
          <p:nvPr/>
        </p:nvSpPr>
        <p:spPr>
          <a:xfrm>
            <a:off x="5797520" y="469799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5" name="図 14" descr="動物, 魚 が含まれている画像&#10;&#10;自動的に生成された説明">
            <a:extLst>
              <a:ext uri="{FF2B5EF4-FFF2-40B4-BE49-F238E27FC236}">
                <a16:creationId xmlns:a16="http://schemas.microsoft.com/office/drawing/2014/main" id="{C9EC558D-7358-154D-BC47-516FFE9DD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996" y="4698000"/>
            <a:ext cx="2153010" cy="21600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FFE3C0-89EA-FF49-87CA-94DF5098619B}"/>
              </a:ext>
            </a:extLst>
          </p:cNvPr>
          <p:cNvSpPr txBox="1"/>
          <p:nvPr/>
        </p:nvSpPr>
        <p:spPr>
          <a:xfrm>
            <a:off x="7906078" y="46979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6BB4AE-E4FB-A445-8E1C-01E4F8A9A4B2}"/>
              </a:ext>
            </a:extLst>
          </p:cNvPr>
          <p:cNvSpPr txBox="1"/>
          <p:nvPr/>
        </p:nvSpPr>
        <p:spPr>
          <a:xfrm>
            <a:off x="10112604" y="469799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9DBCC46-A40F-EE4D-8468-6398F1FF0A0A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41824CD-5095-CF4B-834D-5A8560C1D866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B5C5E610-AB26-504D-B2E5-3F51EAEE28B1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F0F1B17-39C5-E043-959D-A50ED1C6F859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A4EB815-5EBC-4A4A-AC51-0CA5D3D3206F}"/>
              </a:ext>
            </a:extLst>
          </p:cNvPr>
          <p:cNvSpPr txBox="1"/>
          <p:nvPr/>
        </p:nvSpPr>
        <p:spPr>
          <a:xfrm>
            <a:off x="2385549" y="22218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5516EF-00C3-6944-98FA-3028A2633298}"/>
              </a:ext>
            </a:extLst>
          </p:cNvPr>
          <p:cNvSpPr txBox="1"/>
          <p:nvPr/>
        </p:nvSpPr>
        <p:spPr>
          <a:xfrm>
            <a:off x="2527493" y="219726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3E5580-8E59-B842-A012-5D8B1F2978B6}"/>
              </a:ext>
            </a:extLst>
          </p:cNvPr>
          <p:cNvSpPr txBox="1"/>
          <p:nvPr/>
        </p:nvSpPr>
        <p:spPr>
          <a:xfrm>
            <a:off x="2676733" y="2149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09F22B0-5736-A649-B721-CE68A69F0CFF}"/>
              </a:ext>
            </a:extLst>
          </p:cNvPr>
          <p:cNvSpPr txBox="1"/>
          <p:nvPr/>
        </p:nvSpPr>
        <p:spPr>
          <a:xfrm>
            <a:off x="2888559" y="209298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48E8EBF-9A63-4D40-B651-FAE053F21D0B}"/>
              </a:ext>
            </a:extLst>
          </p:cNvPr>
          <p:cNvSpPr txBox="1"/>
          <p:nvPr/>
        </p:nvSpPr>
        <p:spPr>
          <a:xfrm>
            <a:off x="3689648" y="469799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D6D365F-5E44-5641-90C3-2F7DA672AD4F}"/>
              </a:ext>
            </a:extLst>
          </p:cNvPr>
          <p:cNvSpPr txBox="1"/>
          <p:nvPr/>
        </p:nvSpPr>
        <p:spPr>
          <a:xfrm>
            <a:off x="5717099" y="1498280"/>
            <a:ext cx="5988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a,b,c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の十分な石灰化の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sanding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。</a:t>
            </a:r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High risk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所見へと変わっていった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の部位に関しては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pinpoint OAS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を行うことで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injury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なく治療できた。</a:t>
            </a:r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Cutting + DCB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の方針に。</a:t>
            </a:r>
            <a:endParaRPr kumimoji="1" lang="ja-JP" altLang="en-US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1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POBA wolverine 2.5mm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Maeba OAS tecross POBA1.mp4" descr="Maeba OAS tecross POBA1.mp4">
            <a:hlinkClick r:id="" action="ppaction://media"/>
            <a:extLst>
              <a:ext uri="{FF2B5EF4-FFF2-40B4-BE49-F238E27FC236}">
                <a16:creationId xmlns:a16="http://schemas.microsoft.com/office/drawing/2014/main" id="{5198E5F5-98C9-BF4A-BB1A-B1B8D387E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875" r="21875"/>
          <a:stretch/>
        </p:blipFill>
        <p:spPr>
          <a:xfrm>
            <a:off x="720000" y="1512000"/>
            <a:ext cx="4680001" cy="4680000"/>
          </a:xfrm>
          <a:prstGeom prst="rect">
            <a:avLst/>
          </a:prstGeom>
        </p:spPr>
      </p:pic>
      <p:pic>
        <p:nvPicPr>
          <p:cNvPr id="5" name="Maeba OAS tecross POBA2.mp4" descr="Maeba OAS tecross POBA2.mp4">
            <a:hlinkClick r:id="" action="ppaction://media"/>
            <a:extLst>
              <a:ext uri="{FF2B5EF4-FFF2-40B4-BE49-F238E27FC236}">
                <a16:creationId xmlns:a16="http://schemas.microsoft.com/office/drawing/2014/main" id="{B7616971-F5FE-8D4F-A5A1-8E5F867EC6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000" r="21625"/>
          <a:stretch/>
        </p:blipFill>
        <p:spPr>
          <a:xfrm>
            <a:off x="6781599" y="1512000"/>
            <a:ext cx="46904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after POBA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Maeba OAS tecross IVUS wolverine.mp4" descr="Maeba OAS tecross IVUS wolverine.mp4">
            <a:hlinkClick r:id="" action="ppaction://media"/>
            <a:extLst>
              <a:ext uri="{FF2B5EF4-FFF2-40B4-BE49-F238E27FC236}">
                <a16:creationId xmlns:a16="http://schemas.microsoft.com/office/drawing/2014/main" id="{B0E8941B-7638-2D48-A39B-CA00C83FE3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91.3117"/>
                </p14:media>
              </p:ext>
            </p:extLst>
          </p:nvPr>
        </p:nvPicPr>
        <p:blipFill rotWithShape="1">
          <a:blip r:embed="rId5"/>
          <a:srcRect l="34633" t="21261" r="32867" b="20962"/>
          <a:stretch>
            <a:fillRect/>
          </a:stretch>
        </p:blipFill>
        <p:spPr>
          <a:xfrm>
            <a:off x="3756000" y="1512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 after POBA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F2BE66-CA65-2549-AEF3-4A6F376B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36" y="4698000"/>
            <a:ext cx="2152964" cy="2160000"/>
          </a:xfrm>
          <a:prstGeom prst="rect">
            <a:avLst/>
          </a:prstGeom>
        </p:spPr>
      </p:pic>
      <p:pic>
        <p:nvPicPr>
          <p:cNvPr id="8" name="図 7" descr="動物, 鳥, 探す, 顔 が含まれている画像&#10;&#10;自動的に生成された説明">
            <a:extLst>
              <a:ext uri="{FF2B5EF4-FFF2-40B4-BE49-F238E27FC236}">
                <a16:creationId xmlns:a16="http://schemas.microsoft.com/office/drawing/2014/main" id="{A721145A-C198-4B49-A54A-81282D45E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71" y="4698000"/>
            <a:ext cx="2146065" cy="2160000"/>
          </a:xfrm>
          <a:prstGeom prst="rect">
            <a:avLst/>
          </a:prstGeom>
        </p:spPr>
      </p:pic>
      <p:pic>
        <p:nvPicPr>
          <p:cNvPr id="15" name="図 14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418B26A5-66BD-964C-A981-AC5559B9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88" y="1295234"/>
            <a:ext cx="4710291" cy="4680000"/>
          </a:xfrm>
          <a:prstGeom prst="rect">
            <a:avLst/>
          </a:prstGeom>
        </p:spPr>
      </p:pic>
      <p:pic>
        <p:nvPicPr>
          <p:cNvPr id="11" name="図 10" descr="動物, 魚, 鳥 が含まれている画像&#10;&#10;自動的に生成された説明">
            <a:extLst>
              <a:ext uri="{FF2B5EF4-FFF2-40B4-BE49-F238E27FC236}">
                <a16:creationId xmlns:a16="http://schemas.microsoft.com/office/drawing/2014/main" id="{C9604F59-B9C1-8042-9015-6599B1DDB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952" y="4698000"/>
            <a:ext cx="2146019" cy="2160000"/>
          </a:xfrm>
          <a:prstGeom prst="rect">
            <a:avLst/>
          </a:prstGeom>
        </p:spPr>
      </p:pic>
      <p:pic>
        <p:nvPicPr>
          <p:cNvPr id="14" name="図 13" descr="動物, 探す, 顔, 写真 が含まれている画像&#10;&#10;自動的に生成された説明">
            <a:extLst>
              <a:ext uri="{FF2B5EF4-FFF2-40B4-BE49-F238E27FC236}">
                <a16:creationId xmlns:a16="http://schemas.microsoft.com/office/drawing/2014/main" id="{610DF3B0-D41B-154B-A467-88C5EA4D4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859" y="4698000"/>
            <a:ext cx="2153032" cy="216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969159-B044-F445-A8EF-CB6A4D72FBCD}"/>
              </a:ext>
            </a:extLst>
          </p:cNvPr>
          <p:cNvSpPr txBox="1"/>
          <p:nvPr/>
        </p:nvSpPr>
        <p:spPr>
          <a:xfrm>
            <a:off x="3557234" y="469799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7A7920-63A5-D04B-8369-376A0770AFC6}"/>
              </a:ext>
            </a:extLst>
          </p:cNvPr>
          <p:cNvSpPr txBox="1"/>
          <p:nvPr/>
        </p:nvSpPr>
        <p:spPr>
          <a:xfrm>
            <a:off x="5797520" y="469799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A33A4E1-6E0A-0843-8E5F-B22336395A7E}"/>
              </a:ext>
            </a:extLst>
          </p:cNvPr>
          <p:cNvSpPr txBox="1"/>
          <p:nvPr/>
        </p:nvSpPr>
        <p:spPr>
          <a:xfrm>
            <a:off x="7906078" y="46979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7E18FD-FE8D-DB44-B7F9-4BF3B72CD2E4}"/>
              </a:ext>
            </a:extLst>
          </p:cNvPr>
          <p:cNvSpPr txBox="1"/>
          <p:nvPr/>
        </p:nvSpPr>
        <p:spPr>
          <a:xfrm>
            <a:off x="10112604" y="469799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5247473-72EE-684E-A028-7D41AC9C6B04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8D85A65-9655-1B40-93BC-1C1385968854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DEED5DA-C682-3A42-AE03-BA543386853F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EFBC200-6D4A-FE40-A887-56C17A242EAA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34E367-172C-5247-A382-D05B09FE7C11}"/>
              </a:ext>
            </a:extLst>
          </p:cNvPr>
          <p:cNvSpPr txBox="1"/>
          <p:nvPr/>
        </p:nvSpPr>
        <p:spPr>
          <a:xfrm>
            <a:off x="2385549" y="22218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3F30351-EE22-0D46-8AE7-393462AF9726}"/>
              </a:ext>
            </a:extLst>
          </p:cNvPr>
          <p:cNvSpPr txBox="1"/>
          <p:nvPr/>
        </p:nvSpPr>
        <p:spPr>
          <a:xfrm>
            <a:off x="2527493" y="219726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28BA7C-ABEB-7C4F-9009-CAC68B9E6AD8}"/>
              </a:ext>
            </a:extLst>
          </p:cNvPr>
          <p:cNvSpPr txBox="1"/>
          <p:nvPr/>
        </p:nvSpPr>
        <p:spPr>
          <a:xfrm>
            <a:off x="2676733" y="2149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91ADEBD-0756-814B-9092-12AD06394984}"/>
              </a:ext>
            </a:extLst>
          </p:cNvPr>
          <p:cNvSpPr txBox="1"/>
          <p:nvPr/>
        </p:nvSpPr>
        <p:spPr>
          <a:xfrm>
            <a:off x="2888559" y="209298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A7B63F-0E8B-704E-BF19-81AF58A4C296}"/>
              </a:ext>
            </a:extLst>
          </p:cNvPr>
          <p:cNvSpPr txBox="1"/>
          <p:nvPr/>
        </p:nvSpPr>
        <p:spPr>
          <a:xfrm>
            <a:off x="6096000" y="1946006"/>
            <a:ext cx="574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による石灰化部位は良好な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sanding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ができており、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POBA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を行うことで石灰化に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cracks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を認めたため予定通り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DCB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に。手前の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lipid plaque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を含む病変はステント留置。</a:t>
            </a:r>
          </a:p>
        </p:txBody>
      </p:sp>
    </p:spTree>
    <p:extLst>
      <p:ext uri="{BB962C8B-B14F-4D97-AF65-F5344CB8AC3E}">
        <p14:creationId xmlns:p14="http://schemas.microsoft.com/office/powerpoint/2010/main" val="2683121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DCB 2,5*20mm/ Stent 3.0*24mm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Maeba OAS tecross DCB distal.mp4" descr="Maeba OAS tecross DCB distal.mp4">
            <a:hlinkClick r:id="" action="ppaction://media"/>
            <a:extLst>
              <a:ext uri="{FF2B5EF4-FFF2-40B4-BE49-F238E27FC236}">
                <a16:creationId xmlns:a16="http://schemas.microsoft.com/office/drawing/2014/main" id="{BDBD374F-B46F-494E-833B-C39A31B05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r="21750"/>
          <a:stretch/>
        </p:blipFill>
        <p:spPr>
          <a:xfrm>
            <a:off x="720000" y="1512000"/>
            <a:ext cx="4680000" cy="4680000"/>
          </a:xfrm>
          <a:prstGeom prst="rect">
            <a:avLst/>
          </a:prstGeom>
        </p:spPr>
      </p:pic>
      <p:pic>
        <p:nvPicPr>
          <p:cNvPr id="6" name="Maeba OAS tecross stent.mp4" descr="Maeba OAS tecross stent.mp4">
            <a:hlinkClick r:id="" action="ppaction://media"/>
            <a:extLst>
              <a:ext uri="{FF2B5EF4-FFF2-40B4-BE49-F238E27FC236}">
                <a16:creationId xmlns:a16="http://schemas.microsoft.com/office/drawing/2014/main" id="{F05A4E4C-BB1F-F245-8406-1226EF3FE7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75" r="21750"/>
          <a:stretch/>
        </p:blipFill>
        <p:spPr>
          <a:xfrm>
            <a:off x="6781599" y="1512000"/>
            <a:ext cx="4690401" cy="4680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668369-5BEF-604B-9005-AFDD904D4C14}"/>
              </a:ext>
            </a:extLst>
          </p:cNvPr>
          <p:cNvSpPr txBox="1"/>
          <p:nvPr/>
        </p:nvSpPr>
        <p:spPr>
          <a:xfrm>
            <a:off x="2996433" y="6398879"/>
            <a:ext cx="576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責任病変には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DCB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、手前の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lipid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な部位にはステントを留置</a:t>
            </a:r>
          </a:p>
        </p:txBody>
      </p:sp>
    </p:spTree>
    <p:extLst>
      <p:ext uri="{BB962C8B-B14F-4D97-AF65-F5344CB8AC3E}">
        <p14:creationId xmlns:p14="http://schemas.microsoft.com/office/powerpoint/2010/main" val="21516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-278296" y="0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Final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Maeba OAS tecross final LAO CRA.mp4" descr="Maeba OAS tecross final LAO CRA.mp4">
            <a:hlinkClick r:id="" action="ppaction://media"/>
            <a:extLst>
              <a:ext uri="{FF2B5EF4-FFF2-40B4-BE49-F238E27FC236}">
                <a16:creationId xmlns:a16="http://schemas.microsoft.com/office/drawing/2014/main" id="{1DBE30B5-756E-3842-A6E2-FFA2761B8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00" r="21750"/>
          <a:stretch/>
        </p:blipFill>
        <p:spPr>
          <a:xfrm>
            <a:off x="720000" y="1512000"/>
            <a:ext cx="4680000" cy="468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02C597-959B-E44C-BF7B-C659272ADC1F}"/>
              </a:ext>
            </a:extLst>
          </p:cNvPr>
          <p:cNvSpPr txBox="1"/>
          <p:nvPr/>
        </p:nvSpPr>
        <p:spPr>
          <a:xfrm>
            <a:off x="7132320" y="170688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良好な拡張を得て終了した。</a:t>
            </a:r>
          </a:p>
        </p:txBody>
      </p:sp>
    </p:spTree>
    <p:extLst>
      <p:ext uri="{BB962C8B-B14F-4D97-AF65-F5344CB8AC3E}">
        <p14:creationId xmlns:p14="http://schemas.microsoft.com/office/powerpoint/2010/main" val="7743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6EEFBA06-618C-1E43-89FE-9D055DD7F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8" y="1295234"/>
            <a:ext cx="4710291" cy="468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AF2BE66-CA65-2549-AEF3-4A6F376B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30" y="5559994"/>
            <a:ext cx="1435309" cy="1440000"/>
          </a:xfrm>
          <a:prstGeom prst="rect">
            <a:avLst/>
          </a:prstGeom>
        </p:spPr>
      </p:pic>
      <p:pic>
        <p:nvPicPr>
          <p:cNvPr id="8" name="図 7" descr="動物, 鳥, 探す, 顔 が含まれている画像&#10;&#10;自動的に生成された説明">
            <a:extLst>
              <a:ext uri="{FF2B5EF4-FFF2-40B4-BE49-F238E27FC236}">
                <a16:creationId xmlns:a16="http://schemas.microsoft.com/office/drawing/2014/main" id="{A721145A-C198-4B49-A54A-81282D45E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420" y="5551645"/>
            <a:ext cx="1430710" cy="1440000"/>
          </a:xfrm>
          <a:prstGeom prst="rect">
            <a:avLst/>
          </a:prstGeom>
        </p:spPr>
      </p:pic>
      <p:pic>
        <p:nvPicPr>
          <p:cNvPr id="11" name="図 10" descr="動物, 魚, 鳥 が含まれている画像&#10;&#10;自動的に生成された説明">
            <a:extLst>
              <a:ext uri="{FF2B5EF4-FFF2-40B4-BE49-F238E27FC236}">
                <a16:creationId xmlns:a16="http://schemas.microsoft.com/office/drawing/2014/main" id="{C9604F59-B9C1-8042-9015-6599B1DDB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318" y="5534169"/>
            <a:ext cx="1430679" cy="1440000"/>
          </a:xfrm>
          <a:prstGeom prst="rect">
            <a:avLst/>
          </a:prstGeom>
        </p:spPr>
      </p:pic>
      <p:pic>
        <p:nvPicPr>
          <p:cNvPr id="14" name="図 13" descr="動物, 探す, 顔, 写真 が含まれている画像&#10;&#10;自動的に生成された説明">
            <a:extLst>
              <a:ext uri="{FF2B5EF4-FFF2-40B4-BE49-F238E27FC236}">
                <a16:creationId xmlns:a16="http://schemas.microsoft.com/office/drawing/2014/main" id="{610DF3B0-D41B-154B-A467-88C5EA4D4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207" y="5505094"/>
            <a:ext cx="1435355" cy="1440000"/>
          </a:xfrm>
          <a:prstGeom prst="rect">
            <a:avLst/>
          </a:prstGeom>
        </p:spPr>
      </p:pic>
      <p:pic>
        <p:nvPicPr>
          <p:cNvPr id="9" name="図 8" descr="クマの顔の白黒写真&#10;&#10;自動的に生成された説明">
            <a:extLst>
              <a:ext uri="{FF2B5EF4-FFF2-40B4-BE49-F238E27FC236}">
                <a16:creationId xmlns:a16="http://schemas.microsoft.com/office/drawing/2014/main" id="{E4A28CBB-45A8-8B44-A459-9946419818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58"/>
          <a:stretch/>
        </p:blipFill>
        <p:spPr>
          <a:xfrm>
            <a:off x="10521190" y="-142874"/>
            <a:ext cx="1435327" cy="1440000"/>
          </a:xfrm>
          <a:prstGeom prst="rect">
            <a:avLst/>
          </a:prstGeom>
        </p:spPr>
      </p:pic>
      <p:pic>
        <p:nvPicPr>
          <p:cNvPr id="10" name="図 9" descr="目の絵&#10;&#10;低い精度で自動的に生成された説明">
            <a:extLst>
              <a:ext uri="{FF2B5EF4-FFF2-40B4-BE49-F238E27FC236}">
                <a16:creationId xmlns:a16="http://schemas.microsoft.com/office/drawing/2014/main" id="{95E22269-C968-F84C-B41D-0D964425F6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2"/>
          <a:stretch/>
        </p:blipFill>
        <p:spPr>
          <a:xfrm>
            <a:off x="9089383" y="-167937"/>
            <a:ext cx="1435340" cy="1440000"/>
          </a:xfrm>
          <a:prstGeom prst="rect">
            <a:avLst/>
          </a:prstGeom>
        </p:spPr>
      </p:pic>
      <p:pic>
        <p:nvPicPr>
          <p:cNvPr id="12" name="図 11" descr="動物, 探す, 暗い, 鳥 が含まれている画像&#10;&#10;自動的に生成された説明">
            <a:extLst>
              <a:ext uri="{FF2B5EF4-FFF2-40B4-BE49-F238E27FC236}">
                <a16:creationId xmlns:a16="http://schemas.microsoft.com/office/drawing/2014/main" id="{5B9D12C6-E476-D145-9D2C-611FF05219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89"/>
          <a:stretch/>
        </p:blipFill>
        <p:spPr>
          <a:xfrm>
            <a:off x="7679566" y="-182374"/>
            <a:ext cx="1416565" cy="1440000"/>
          </a:xfrm>
          <a:prstGeom prst="rect">
            <a:avLst/>
          </a:prstGeom>
        </p:spPr>
      </p:pic>
      <p:pic>
        <p:nvPicPr>
          <p:cNvPr id="13" name="図 12" descr="動物, 暗い, 探す, 鳥 が含まれている画像&#10;&#10;自動的に生成された説明">
            <a:extLst>
              <a:ext uri="{FF2B5EF4-FFF2-40B4-BE49-F238E27FC236}">
                <a16:creationId xmlns:a16="http://schemas.microsoft.com/office/drawing/2014/main" id="{463FE4F6-7FB1-034B-90FF-360078E886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736"/>
          <a:stretch/>
        </p:blipFill>
        <p:spPr>
          <a:xfrm>
            <a:off x="6334878" y="-196021"/>
            <a:ext cx="1360683" cy="1440000"/>
          </a:xfrm>
          <a:prstGeom prst="rect">
            <a:avLst/>
          </a:prstGeom>
        </p:spPr>
      </p:pic>
      <p:pic>
        <p:nvPicPr>
          <p:cNvPr id="15" name="図 14" descr="目の絵&#10;&#10;低い精度で自動的に生成された説明">
            <a:extLst>
              <a:ext uri="{FF2B5EF4-FFF2-40B4-BE49-F238E27FC236}">
                <a16:creationId xmlns:a16="http://schemas.microsoft.com/office/drawing/2014/main" id="{1E0563D6-15E4-A442-B4E6-2E8737B058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8543" y="1276674"/>
            <a:ext cx="1426019" cy="1440000"/>
          </a:xfrm>
          <a:prstGeom prst="rect">
            <a:avLst/>
          </a:prstGeom>
        </p:spPr>
      </p:pic>
      <p:pic>
        <p:nvPicPr>
          <p:cNvPr id="16" name="図 15" descr="動物, 魚, 探す, 鳥 が含まれている画像&#10;&#10;自動的に生成された説明">
            <a:extLst>
              <a:ext uri="{FF2B5EF4-FFF2-40B4-BE49-F238E27FC236}">
                <a16:creationId xmlns:a16="http://schemas.microsoft.com/office/drawing/2014/main" id="{080EEBF6-12C0-9B4B-BF19-635E48582B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364" y="1285412"/>
            <a:ext cx="1435325" cy="1440000"/>
          </a:xfrm>
          <a:prstGeom prst="rect">
            <a:avLst/>
          </a:prstGeom>
        </p:spPr>
      </p:pic>
      <p:pic>
        <p:nvPicPr>
          <p:cNvPr id="17" name="図 16" descr="動物, オウム, 魚, 鳥 が含まれている画像&#10;&#10;自動的に生成された説明">
            <a:extLst>
              <a:ext uri="{FF2B5EF4-FFF2-40B4-BE49-F238E27FC236}">
                <a16:creationId xmlns:a16="http://schemas.microsoft.com/office/drawing/2014/main" id="{C21B6AB6-AF87-FA46-BACD-6E671D7E18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7625" y="1231979"/>
            <a:ext cx="1435340" cy="1440000"/>
          </a:xfrm>
          <a:prstGeom prst="rect">
            <a:avLst/>
          </a:prstGeom>
        </p:spPr>
      </p:pic>
      <p:pic>
        <p:nvPicPr>
          <p:cNvPr id="18" name="図 17" descr="目を見開いている白黒写真&#10;&#10;中程度の精度で自動的に生成された説明">
            <a:extLst>
              <a:ext uri="{FF2B5EF4-FFF2-40B4-BE49-F238E27FC236}">
                <a16:creationId xmlns:a16="http://schemas.microsoft.com/office/drawing/2014/main" id="{92C7DF8B-1C37-1A43-B19B-0A0191B821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9188" y="1232750"/>
            <a:ext cx="1426065" cy="1440000"/>
          </a:xfrm>
          <a:prstGeom prst="rect">
            <a:avLst/>
          </a:prstGeom>
        </p:spPr>
      </p:pic>
      <p:pic>
        <p:nvPicPr>
          <p:cNvPr id="19" name="図 18" descr="クマの顔の絵&#10;&#10;低い精度で自動的に生成された説明">
            <a:extLst>
              <a:ext uri="{FF2B5EF4-FFF2-40B4-BE49-F238E27FC236}">
                <a16:creationId xmlns:a16="http://schemas.microsoft.com/office/drawing/2014/main" id="{A894F664-5B2C-CE4F-94EB-8CB4C73CE1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7214" y="2696985"/>
            <a:ext cx="1426019" cy="1440000"/>
          </a:xfrm>
          <a:prstGeom prst="rect">
            <a:avLst/>
          </a:prstGeom>
        </p:spPr>
      </p:pic>
      <p:pic>
        <p:nvPicPr>
          <p:cNvPr id="20" name="図 19" descr="目の絵&#10;&#10;低い精度で自動的に生成された説明">
            <a:extLst>
              <a:ext uri="{FF2B5EF4-FFF2-40B4-BE49-F238E27FC236}">
                <a16:creationId xmlns:a16="http://schemas.microsoft.com/office/drawing/2014/main" id="{6AF1BE3C-3CDC-2341-8A09-F69C945B21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0258" y="2692765"/>
            <a:ext cx="1444675" cy="1440000"/>
          </a:xfrm>
          <a:prstGeom prst="rect">
            <a:avLst/>
          </a:prstGeom>
        </p:spPr>
      </p:pic>
      <p:pic>
        <p:nvPicPr>
          <p:cNvPr id="21" name="図 20" descr="動物, 魚, 鳥, オウム が含まれている画像&#10;&#10;自動的に生成された説明">
            <a:extLst>
              <a:ext uri="{FF2B5EF4-FFF2-40B4-BE49-F238E27FC236}">
                <a16:creationId xmlns:a16="http://schemas.microsoft.com/office/drawing/2014/main" id="{607D7E0A-B860-CC4B-A0E7-7D3FAE3B80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36654" y="2675289"/>
            <a:ext cx="1430710" cy="1440000"/>
          </a:xfrm>
          <a:prstGeom prst="rect">
            <a:avLst/>
          </a:prstGeom>
        </p:spPr>
      </p:pic>
      <p:pic>
        <p:nvPicPr>
          <p:cNvPr id="22" name="図 21" descr="動物, 魚, 鳥, 立つ が含まれている画像&#10;&#10;自動的に生成された説明">
            <a:extLst>
              <a:ext uri="{FF2B5EF4-FFF2-40B4-BE49-F238E27FC236}">
                <a16:creationId xmlns:a16="http://schemas.microsoft.com/office/drawing/2014/main" id="{42B6098C-CA22-FA40-8680-23ACE65E71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6726" y="2684242"/>
            <a:ext cx="1440000" cy="1440000"/>
          </a:xfrm>
          <a:prstGeom prst="rect">
            <a:avLst/>
          </a:prstGeom>
        </p:spPr>
      </p:pic>
      <p:pic>
        <p:nvPicPr>
          <p:cNvPr id="23" name="図 22" descr="目の絵&#10;&#10;低い精度で自動的に生成された説明">
            <a:extLst>
              <a:ext uri="{FF2B5EF4-FFF2-40B4-BE49-F238E27FC236}">
                <a16:creationId xmlns:a16="http://schemas.microsoft.com/office/drawing/2014/main" id="{CBA61389-9CEF-6B40-8C98-511E4BB808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0715" y="4124242"/>
            <a:ext cx="1430649" cy="1440000"/>
          </a:xfrm>
          <a:prstGeom prst="rect">
            <a:avLst/>
          </a:prstGeom>
        </p:spPr>
      </p:pic>
      <p:pic>
        <p:nvPicPr>
          <p:cNvPr id="24" name="図 23" descr="動物, 鳥, オウム が含まれている画像&#10;&#10;自動的に生成された説明">
            <a:extLst>
              <a:ext uri="{FF2B5EF4-FFF2-40B4-BE49-F238E27FC236}">
                <a16:creationId xmlns:a16="http://schemas.microsoft.com/office/drawing/2014/main" id="{25FF2441-6934-3A40-844C-24F764ACA4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94690" y="4117295"/>
            <a:ext cx="1435340" cy="1440000"/>
          </a:xfrm>
          <a:prstGeom prst="rect">
            <a:avLst/>
          </a:prstGeom>
        </p:spPr>
      </p:pic>
      <p:pic>
        <p:nvPicPr>
          <p:cNvPr id="25" name="図 24" descr="動物, 魚, 鳥 が含まれている画像&#10;&#10;自動的に生成された説明">
            <a:extLst>
              <a:ext uri="{FF2B5EF4-FFF2-40B4-BE49-F238E27FC236}">
                <a16:creationId xmlns:a16="http://schemas.microsoft.com/office/drawing/2014/main" id="{063FA665-8FF8-AF42-805D-A1D2A78EBB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6250" y="4100252"/>
            <a:ext cx="1435340" cy="1440000"/>
          </a:xfrm>
          <a:prstGeom prst="rect">
            <a:avLst/>
          </a:prstGeom>
        </p:spPr>
      </p:pic>
      <p:pic>
        <p:nvPicPr>
          <p:cNvPr id="26" name="図 25" descr="動物, 魚 が含まれている画像&#10;&#10;自動的に生成された説明">
            <a:extLst>
              <a:ext uri="{FF2B5EF4-FFF2-40B4-BE49-F238E27FC236}">
                <a16:creationId xmlns:a16="http://schemas.microsoft.com/office/drawing/2014/main" id="{F6B9A3B0-0DD9-7345-8265-08FD7D0E58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30626" y="4090293"/>
            <a:ext cx="1435340" cy="144000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AEDDAFA-9670-2548-8B80-C32D8D885959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32F13D9-BCE8-2B44-BD64-82ED11B79C55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D64A7CA-25FC-184D-A4C8-B30AFF400A7A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1EDBA09-9EDC-0048-AB13-CE063282F7B7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36CA38-BAD7-4848-8617-395311EE7BBA}"/>
              </a:ext>
            </a:extLst>
          </p:cNvPr>
          <p:cNvSpPr txBox="1"/>
          <p:nvPr/>
        </p:nvSpPr>
        <p:spPr>
          <a:xfrm>
            <a:off x="7748237" y="-27765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3BA489-0E52-B740-916D-F3F8189A0C5E}"/>
              </a:ext>
            </a:extLst>
          </p:cNvPr>
          <p:cNvSpPr txBox="1"/>
          <p:nvPr/>
        </p:nvSpPr>
        <p:spPr>
          <a:xfrm>
            <a:off x="2385549" y="22218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3CE6729-07D0-B645-8E56-4E0888CBAD9D}"/>
              </a:ext>
            </a:extLst>
          </p:cNvPr>
          <p:cNvSpPr txBox="1"/>
          <p:nvPr/>
        </p:nvSpPr>
        <p:spPr>
          <a:xfrm>
            <a:off x="6330626" y="-27765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0CF5C63-3218-E44A-9C5F-CA9298AB5881}"/>
              </a:ext>
            </a:extLst>
          </p:cNvPr>
          <p:cNvSpPr txBox="1"/>
          <p:nvPr/>
        </p:nvSpPr>
        <p:spPr>
          <a:xfrm>
            <a:off x="2527493" y="219726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9ECFE4-07A0-C34C-848C-D49ADA5A69A2}"/>
              </a:ext>
            </a:extLst>
          </p:cNvPr>
          <p:cNvSpPr txBox="1"/>
          <p:nvPr/>
        </p:nvSpPr>
        <p:spPr>
          <a:xfrm>
            <a:off x="2676733" y="2149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C63646-8475-2F4D-8D4D-970D665E423F}"/>
              </a:ext>
            </a:extLst>
          </p:cNvPr>
          <p:cNvSpPr txBox="1"/>
          <p:nvPr/>
        </p:nvSpPr>
        <p:spPr>
          <a:xfrm>
            <a:off x="9140733" y="-2544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CC2F7CE-A49F-5847-8C71-8BDFB265FAFA}"/>
              </a:ext>
            </a:extLst>
          </p:cNvPr>
          <p:cNvSpPr txBox="1"/>
          <p:nvPr/>
        </p:nvSpPr>
        <p:spPr>
          <a:xfrm>
            <a:off x="2888559" y="209298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B287350-DF2D-0A4F-BEB1-AE3F0C9873EC}"/>
              </a:ext>
            </a:extLst>
          </p:cNvPr>
          <p:cNvSpPr txBox="1"/>
          <p:nvPr/>
        </p:nvSpPr>
        <p:spPr>
          <a:xfrm>
            <a:off x="10576073" y="-22236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E9149C3-7192-9D4B-9209-E48DF0BE05AB}"/>
              </a:ext>
            </a:extLst>
          </p:cNvPr>
          <p:cNvSpPr txBox="1"/>
          <p:nvPr/>
        </p:nvSpPr>
        <p:spPr>
          <a:xfrm>
            <a:off x="5834550" y="355055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Pre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CCAD61-1F84-7C4F-8127-FCB49B4FFE12}"/>
              </a:ext>
            </a:extLst>
          </p:cNvPr>
          <p:cNvSpPr txBox="1"/>
          <p:nvPr/>
        </p:nvSpPr>
        <p:spPr>
          <a:xfrm>
            <a:off x="5170565" y="182793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OAS low3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C6729C9-ACDE-0349-8FBF-64594187F961}"/>
              </a:ext>
            </a:extLst>
          </p:cNvPr>
          <p:cNvSpPr txBox="1"/>
          <p:nvPr/>
        </p:nvSpPr>
        <p:spPr>
          <a:xfrm>
            <a:off x="5145117" y="322809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OAS high3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FC6A2AD-0F6C-E746-9616-2D5F7B460D8C}"/>
              </a:ext>
            </a:extLst>
          </p:cNvPr>
          <p:cNvSpPr txBox="1"/>
          <p:nvPr/>
        </p:nvSpPr>
        <p:spPr>
          <a:xfrm>
            <a:off x="5167535" y="4604623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OAS high3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CD5B00E-50BA-7F46-BEDD-05E0C87E3EE6}"/>
              </a:ext>
            </a:extLst>
          </p:cNvPr>
          <p:cNvSpPr txBox="1"/>
          <p:nvPr/>
        </p:nvSpPr>
        <p:spPr>
          <a:xfrm>
            <a:off x="4927164" y="6021634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Cutting2.5mm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BF4DEB-1226-E54F-9E05-CD3D4B37B5C7}"/>
              </a:ext>
            </a:extLst>
          </p:cNvPr>
          <p:cNvSpPr txBox="1"/>
          <p:nvPr/>
        </p:nvSpPr>
        <p:spPr>
          <a:xfrm>
            <a:off x="-138600" y="6205699"/>
            <a:ext cx="5734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を行うたびに徐々に心筋側側に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wire bias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変化をきたし、石灰化病変部に関してはそれが良い変化となっているが、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distal reference (d) 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に関しては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injury risk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の高い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変化となっていった。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三角形 3">
            <a:extLst>
              <a:ext uri="{FF2B5EF4-FFF2-40B4-BE49-F238E27FC236}">
                <a16:creationId xmlns:a16="http://schemas.microsoft.com/office/drawing/2014/main" id="{851B9371-1C83-EC49-80CC-FD1F6B62850E}"/>
              </a:ext>
            </a:extLst>
          </p:cNvPr>
          <p:cNvSpPr/>
          <p:nvPr/>
        </p:nvSpPr>
        <p:spPr>
          <a:xfrm rot="20411055">
            <a:off x="11512243" y="62227"/>
            <a:ext cx="308610" cy="278693"/>
          </a:xfrm>
          <a:prstGeom prst="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三角形 41">
            <a:extLst>
              <a:ext uri="{FF2B5EF4-FFF2-40B4-BE49-F238E27FC236}">
                <a16:creationId xmlns:a16="http://schemas.microsoft.com/office/drawing/2014/main" id="{407E5231-7316-534B-AF09-605DFD4C40D3}"/>
              </a:ext>
            </a:extLst>
          </p:cNvPr>
          <p:cNvSpPr/>
          <p:nvPr/>
        </p:nvSpPr>
        <p:spPr>
          <a:xfrm rot="20411055">
            <a:off x="11386577" y="1601033"/>
            <a:ext cx="308610" cy="278693"/>
          </a:xfrm>
          <a:prstGeom prst="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三角形 42">
            <a:extLst>
              <a:ext uri="{FF2B5EF4-FFF2-40B4-BE49-F238E27FC236}">
                <a16:creationId xmlns:a16="http://schemas.microsoft.com/office/drawing/2014/main" id="{C529D0B4-6663-304F-AC10-5A5105FD97FD}"/>
              </a:ext>
            </a:extLst>
          </p:cNvPr>
          <p:cNvSpPr/>
          <p:nvPr/>
        </p:nvSpPr>
        <p:spPr>
          <a:xfrm rot="20411055">
            <a:off x="11414747" y="2932086"/>
            <a:ext cx="308610" cy="278693"/>
          </a:xfrm>
          <a:prstGeom prst="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三角形 43">
            <a:extLst>
              <a:ext uri="{FF2B5EF4-FFF2-40B4-BE49-F238E27FC236}">
                <a16:creationId xmlns:a16="http://schemas.microsoft.com/office/drawing/2014/main" id="{1B602261-FBEC-8C4E-A172-BF0CBA900434}"/>
              </a:ext>
            </a:extLst>
          </p:cNvPr>
          <p:cNvSpPr/>
          <p:nvPr/>
        </p:nvSpPr>
        <p:spPr>
          <a:xfrm rot="20411055">
            <a:off x="11611594" y="4316759"/>
            <a:ext cx="308610" cy="278693"/>
          </a:xfrm>
          <a:prstGeom prst="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三角形 44">
            <a:extLst>
              <a:ext uri="{FF2B5EF4-FFF2-40B4-BE49-F238E27FC236}">
                <a16:creationId xmlns:a16="http://schemas.microsoft.com/office/drawing/2014/main" id="{C9F98995-8F74-8A47-99B4-8C635995A65E}"/>
              </a:ext>
            </a:extLst>
          </p:cNvPr>
          <p:cNvSpPr/>
          <p:nvPr/>
        </p:nvSpPr>
        <p:spPr>
          <a:xfrm rot="20411055">
            <a:off x="11578429" y="5772715"/>
            <a:ext cx="308610" cy="278693"/>
          </a:xfrm>
          <a:prstGeom prst="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FD6BDA7-04E8-4819-BEF4-A2BFB4C9D68F}"/>
              </a:ext>
            </a:extLst>
          </p:cNvPr>
          <p:cNvSpPr txBox="1"/>
          <p:nvPr/>
        </p:nvSpPr>
        <p:spPr>
          <a:xfrm>
            <a:off x="7760232" y="1187909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34282F9-75EE-41F1-8780-C7AF9098FF74}"/>
              </a:ext>
            </a:extLst>
          </p:cNvPr>
          <p:cNvSpPr txBox="1"/>
          <p:nvPr/>
        </p:nvSpPr>
        <p:spPr>
          <a:xfrm>
            <a:off x="6342621" y="118790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033DFC0-8577-4561-8669-2D609B7AC170}"/>
              </a:ext>
            </a:extLst>
          </p:cNvPr>
          <p:cNvSpPr txBox="1"/>
          <p:nvPr/>
        </p:nvSpPr>
        <p:spPr>
          <a:xfrm>
            <a:off x="9143203" y="12111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D969B8A-19A6-4128-905E-81C86962858E}"/>
              </a:ext>
            </a:extLst>
          </p:cNvPr>
          <p:cNvSpPr txBox="1"/>
          <p:nvPr/>
        </p:nvSpPr>
        <p:spPr>
          <a:xfrm>
            <a:off x="10588068" y="124319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ABCA366-15D8-4D46-9034-0B6A37A607A1}"/>
              </a:ext>
            </a:extLst>
          </p:cNvPr>
          <p:cNvSpPr txBox="1"/>
          <p:nvPr/>
        </p:nvSpPr>
        <p:spPr>
          <a:xfrm>
            <a:off x="7750707" y="260713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04F3590-EEDA-41DF-9E5B-3BF7A95A4228}"/>
              </a:ext>
            </a:extLst>
          </p:cNvPr>
          <p:cNvSpPr txBox="1"/>
          <p:nvPr/>
        </p:nvSpPr>
        <p:spPr>
          <a:xfrm>
            <a:off x="6294996" y="260713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7B476FD-75EA-47E9-9DCF-151250F32C46}"/>
              </a:ext>
            </a:extLst>
          </p:cNvPr>
          <p:cNvSpPr txBox="1"/>
          <p:nvPr/>
        </p:nvSpPr>
        <p:spPr>
          <a:xfrm>
            <a:off x="9143203" y="26303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6E64BCE-7750-471B-9FB5-F55C035C4FD3}"/>
              </a:ext>
            </a:extLst>
          </p:cNvPr>
          <p:cNvSpPr txBox="1"/>
          <p:nvPr/>
        </p:nvSpPr>
        <p:spPr>
          <a:xfrm>
            <a:off x="10578543" y="2662422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F428125-A6B1-480B-9FEA-C7B84CDA2FB7}"/>
              </a:ext>
            </a:extLst>
          </p:cNvPr>
          <p:cNvSpPr txBox="1"/>
          <p:nvPr/>
        </p:nvSpPr>
        <p:spPr>
          <a:xfrm>
            <a:off x="7750707" y="401683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2F1641C-DD50-4068-B13A-573F1A33F6A1}"/>
              </a:ext>
            </a:extLst>
          </p:cNvPr>
          <p:cNvSpPr txBox="1"/>
          <p:nvPr/>
        </p:nvSpPr>
        <p:spPr>
          <a:xfrm>
            <a:off x="6352146" y="401683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E1484DE-8CB7-48C4-BA25-8EDDD1C1C7AA}"/>
              </a:ext>
            </a:extLst>
          </p:cNvPr>
          <p:cNvSpPr txBox="1"/>
          <p:nvPr/>
        </p:nvSpPr>
        <p:spPr>
          <a:xfrm>
            <a:off x="9143203" y="40400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D6AE08B-246D-4A57-807C-6282059FB724}"/>
              </a:ext>
            </a:extLst>
          </p:cNvPr>
          <p:cNvSpPr txBox="1"/>
          <p:nvPr/>
        </p:nvSpPr>
        <p:spPr>
          <a:xfrm>
            <a:off x="10654743" y="4072122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09E4210-C4F5-42DE-8F1B-AB4F8EE45A85}"/>
              </a:ext>
            </a:extLst>
          </p:cNvPr>
          <p:cNvSpPr txBox="1"/>
          <p:nvPr/>
        </p:nvSpPr>
        <p:spPr>
          <a:xfrm>
            <a:off x="7790573" y="547639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67C0FB7-15A7-403A-98DA-909E0D9BFFCE}"/>
              </a:ext>
            </a:extLst>
          </p:cNvPr>
          <p:cNvSpPr txBox="1"/>
          <p:nvPr/>
        </p:nvSpPr>
        <p:spPr>
          <a:xfrm>
            <a:off x="6342621" y="548842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4F67827-03E3-4F84-8677-5B3D64D3A0D5}"/>
              </a:ext>
            </a:extLst>
          </p:cNvPr>
          <p:cNvSpPr txBox="1"/>
          <p:nvPr/>
        </p:nvSpPr>
        <p:spPr>
          <a:xfrm>
            <a:off x="9221139" y="5508568"/>
            <a:ext cx="270710" cy="3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7E65BAD-9F45-42D2-9847-F38B003F3F89}"/>
              </a:ext>
            </a:extLst>
          </p:cNvPr>
          <p:cNvSpPr txBox="1"/>
          <p:nvPr/>
        </p:nvSpPr>
        <p:spPr>
          <a:xfrm>
            <a:off x="10656479" y="5528999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24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考察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C6128D-52C7-344A-B8E1-1EC6A198FFF1}"/>
              </a:ext>
            </a:extLst>
          </p:cNvPr>
          <p:cNvSpPr txBox="1"/>
          <p:nvPr/>
        </p:nvSpPr>
        <p:spPr>
          <a:xfrm>
            <a:off x="723900" y="1797784"/>
            <a:ext cx="1074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✔️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は右冠動脈の末梢病変でも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Glide Assist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で容易に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deliver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できた。</a:t>
            </a:r>
            <a:endParaRPr kumimoji="1"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✔️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で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sanding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を繰り返すことで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wire bias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は大きく変化することがある。</a:t>
            </a:r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✔️その変化は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良好な変化のこともあれば危険な変化のこともある。</a:t>
            </a:r>
            <a:endParaRPr kumimoji="1"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✔️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本症例は石灰化病変部に関しては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sanding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を行うことで石灰化内に食い込み、良好な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変化をきたした。しかし、その一方で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wire bias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が心筋側側にかかることで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distal reference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で健常側への危険な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kumimoji="1"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変化をきたした。</a:t>
            </a:r>
            <a:endParaRPr kumimoji="1" lang="en-US" altLang="ja-JP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✔️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の後、繰り返し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を行うことで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wire bias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変化を捉えることができる。また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sz="2000">
                <a:latin typeface="MS PGothic" panose="020B0600070205080204" pitchFamily="34" charset="-128"/>
                <a:ea typeface="MS PGothic" panose="020B0600070205080204" pitchFamily="34" charset="-128"/>
              </a:rPr>
              <a:t>マーキングすることで、ピンポイントに削りたいところだけを安全に削ることができる。</a:t>
            </a:r>
            <a:endParaRPr kumimoji="1" lang="ja-JP" altLang="en-US" sz="20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69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CAG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Maeba OAS tecross CAG LAO.mp4" descr="Maeba OAS tecross CAG LAO.mp4">
            <a:hlinkClick r:id="" action="ppaction://media"/>
            <a:extLst>
              <a:ext uri="{FF2B5EF4-FFF2-40B4-BE49-F238E27FC236}">
                <a16:creationId xmlns:a16="http://schemas.microsoft.com/office/drawing/2014/main" id="{3F499C07-32E5-5943-B983-FC2003CA8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r="21625"/>
          <a:stretch/>
        </p:blipFill>
        <p:spPr>
          <a:xfrm>
            <a:off x="720000" y="1512000"/>
            <a:ext cx="4690400" cy="4680000"/>
          </a:xfrm>
          <a:prstGeom prst="rect">
            <a:avLst/>
          </a:prstGeom>
        </p:spPr>
      </p:pic>
      <p:pic>
        <p:nvPicPr>
          <p:cNvPr id="3" name="Maeba OAS tecross CAG LAO CRA.mp4" descr="Maeba OAS tecross CAG LAO CRA.mp4">
            <a:hlinkClick r:id="" action="ppaction://media"/>
            <a:extLst>
              <a:ext uri="{FF2B5EF4-FFF2-40B4-BE49-F238E27FC236}">
                <a16:creationId xmlns:a16="http://schemas.microsoft.com/office/drawing/2014/main" id="{D2B4FA94-EF2C-B84A-AE75-803D42F6F8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750" r="21750"/>
          <a:stretch/>
        </p:blipFill>
        <p:spPr>
          <a:xfrm>
            <a:off x="6771199" y="1512000"/>
            <a:ext cx="4700801" cy="468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24E557-75E2-8C40-9AB0-E8F0D69A1B21}"/>
              </a:ext>
            </a:extLst>
          </p:cNvPr>
          <p:cNvSpPr txBox="1"/>
          <p:nvPr/>
        </p:nvSpPr>
        <p:spPr>
          <a:xfrm>
            <a:off x="4302881" y="6398879"/>
            <a:ext cx="358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RCA distal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の高度石灰化狭窄病変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endParaRPr kumimoji="1" lang="ja-JP" altLang="en-US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36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6EEFBA06-618C-1E43-89FE-9D055DD7F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1512000"/>
            <a:ext cx="4710291" cy="4680000"/>
          </a:xfrm>
          <a:prstGeom prst="rect">
            <a:avLst/>
          </a:prstGeom>
        </p:spPr>
      </p:pic>
      <p:pic>
        <p:nvPicPr>
          <p:cNvPr id="7" name="Maeba OAS tecross IVUS pre.mp4" descr="Maeba OAS tecross IVUS pre.mp4">
            <a:hlinkClick r:id="" action="ppaction://media"/>
            <a:extLst>
              <a:ext uri="{FF2B5EF4-FFF2-40B4-BE49-F238E27FC236}">
                <a16:creationId xmlns:a16="http://schemas.microsoft.com/office/drawing/2014/main" id="{FFA4C8E5-8F45-2D46-A6A9-422AE2226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6.9473"/>
                </p14:media>
              </p:ext>
            </p:extLst>
          </p:nvPr>
        </p:nvPicPr>
        <p:blipFill rotWithShape="1">
          <a:blip r:embed="rId6"/>
          <a:srcRect l="31765" t="20430" r="33317" b="20430"/>
          <a:stretch>
            <a:fillRect/>
          </a:stretch>
        </p:blipFill>
        <p:spPr>
          <a:xfrm>
            <a:off x="6761711" y="1512000"/>
            <a:ext cx="4912129" cy="46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 descr="クマの顔の白黒写真&#10;&#10;自動的に生成された説明">
            <a:extLst>
              <a:ext uri="{FF2B5EF4-FFF2-40B4-BE49-F238E27FC236}">
                <a16:creationId xmlns:a16="http://schemas.microsoft.com/office/drawing/2014/main" id="{5DD546F1-DEFA-BF42-9C51-C48E47F5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330" y="4698000"/>
            <a:ext cx="2258182" cy="2160000"/>
          </a:xfrm>
          <a:prstGeom prst="rect">
            <a:avLst/>
          </a:prstGeom>
        </p:spPr>
      </p:pic>
      <p:pic>
        <p:nvPicPr>
          <p:cNvPr id="8" name="図 7" descr="目の絵&#10;&#10;低い精度で自動的に生成された説明">
            <a:extLst>
              <a:ext uri="{FF2B5EF4-FFF2-40B4-BE49-F238E27FC236}">
                <a16:creationId xmlns:a16="http://schemas.microsoft.com/office/drawing/2014/main" id="{206C83B3-B01D-7F4B-9872-2FAEC1865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953" y="4697998"/>
            <a:ext cx="2265195" cy="2160000"/>
          </a:xfrm>
          <a:prstGeom prst="rect">
            <a:avLst/>
          </a:prstGeom>
        </p:spPr>
      </p:pic>
      <p:pic>
        <p:nvPicPr>
          <p:cNvPr id="10" name="図 9" descr="動物, 探す, 暗い, 鳥 が含まれている画像&#10;&#10;自動的に生成された説明">
            <a:extLst>
              <a:ext uri="{FF2B5EF4-FFF2-40B4-BE49-F238E27FC236}">
                <a16:creationId xmlns:a16="http://schemas.microsoft.com/office/drawing/2014/main" id="{9EEA8C29-56A6-AB42-9F9A-772CF5CC5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162" y="4697998"/>
            <a:ext cx="2279609" cy="2160000"/>
          </a:xfrm>
          <a:prstGeom prst="rect">
            <a:avLst/>
          </a:prstGeom>
        </p:spPr>
      </p:pic>
      <p:pic>
        <p:nvPicPr>
          <p:cNvPr id="15" name="図 14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4194ADD6-060D-3441-9C20-9692FFFA0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80" y="1295234"/>
            <a:ext cx="4710291" cy="468000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097BCA5-327B-7D44-BACD-88596F224771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 descr="動物, 暗い, 探す, 鳥 が含まれている画像&#10;&#10;自動的に生成された説明">
            <a:extLst>
              <a:ext uri="{FF2B5EF4-FFF2-40B4-BE49-F238E27FC236}">
                <a16:creationId xmlns:a16="http://schemas.microsoft.com/office/drawing/2014/main" id="{503EA582-2042-CB4A-9383-05E6D0444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581" y="4697998"/>
            <a:ext cx="2236399" cy="2160000"/>
          </a:xfrm>
          <a:prstGeom prst="rect">
            <a:avLst/>
          </a:prstGeom>
        </p:spPr>
      </p:pic>
      <p:pic>
        <p:nvPicPr>
          <p:cNvPr id="14" name="図 13" descr="動物, 探す, 鳥, 暗い が含まれている画像&#10;&#10;自動的に生成された説明">
            <a:extLst>
              <a:ext uri="{FF2B5EF4-FFF2-40B4-BE49-F238E27FC236}">
                <a16:creationId xmlns:a16="http://schemas.microsoft.com/office/drawing/2014/main" id="{014C7A53-430E-C147-93D0-2AA607A3D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4697998"/>
            <a:ext cx="2250581" cy="216000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0902F47-4078-A641-A0AB-539A8A047117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981B211-03BE-3C40-B67A-163E2AAA2FB9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0F60267-D709-9349-8E4D-19D2EB579F9A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A41E61B-EA57-AD47-9460-9F06386AFB8F}"/>
              </a:ext>
            </a:extLst>
          </p:cNvPr>
          <p:cNvSpPr txBox="1"/>
          <p:nvPr/>
        </p:nvSpPr>
        <p:spPr>
          <a:xfrm>
            <a:off x="2385549" y="222181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2AC487F-6529-2843-849D-F4DF8C42DF67}"/>
              </a:ext>
            </a:extLst>
          </p:cNvPr>
          <p:cNvSpPr txBox="1"/>
          <p:nvPr/>
        </p:nvSpPr>
        <p:spPr>
          <a:xfrm>
            <a:off x="2527493" y="21972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FF32E5-B748-0645-83CB-654D76891924}"/>
              </a:ext>
            </a:extLst>
          </p:cNvPr>
          <p:cNvSpPr txBox="1"/>
          <p:nvPr/>
        </p:nvSpPr>
        <p:spPr>
          <a:xfrm>
            <a:off x="2676733" y="214913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4053927-05B7-5D4B-815B-125C480438E1}"/>
              </a:ext>
            </a:extLst>
          </p:cNvPr>
          <p:cNvSpPr txBox="1"/>
          <p:nvPr/>
        </p:nvSpPr>
        <p:spPr>
          <a:xfrm>
            <a:off x="2888559" y="20929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89E13CA-56BB-4C4B-A6E6-F5FB6BB1B661}"/>
              </a:ext>
            </a:extLst>
          </p:cNvPr>
          <p:cNvCxnSpPr/>
          <p:nvPr/>
        </p:nvCxnSpPr>
        <p:spPr>
          <a:xfrm>
            <a:off x="1959796" y="269493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B3F4DBB-B13A-1041-8F6D-4F92AE4B4D2A}"/>
              </a:ext>
            </a:extLst>
          </p:cNvPr>
          <p:cNvSpPr txBox="1"/>
          <p:nvPr/>
        </p:nvSpPr>
        <p:spPr>
          <a:xfrm>
            <a:off x="1785743" y="233401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4E8060B-9B85-944E-B487-B288E66FB99A}"/>
              </a:ext>
            </a:extLst>
          </p:cNvPr>
          <p:cNvSpPr txBox="1"/>
          <p:nvPr/>
        </p:nvSpPr>
        <p:spPr>
          <a:xfrm>
            <a:off x="3005690" y="469664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BF69826-BA8D-094C-B2B2-7B6CEEDF8E88}"/>
              </a:ext>
            </a:extLst>
          </p:cNvPr>
          <p:cNvSpPr txBox="1"/>
          <p:nvPr/>
        </p:nvSpPr>
        <p:spPr>
          <a:xfrm>
            <a:off x="7557931" y="4693519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7D00802-0F91-7342-ACFA-2780D2902EA1}"/>
              </a:ext>
            </a:extLst>
          </p:cNvPr>
          <p:cNvSpPr txBox="1"/>
          <p:nvPr/>
        </p:nvSpPr>
        <p:spPr>
          <a:xfrm>
            <a:off x="9874692" y="469351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0A8B287-F90E-C44F-B275-2FCBBF345650}"/>
              </a:ext>
            </a:extLst>
          </p:cNvPr>
          <p:cNvSpPr txBox="1"/>
          <p:nvPr/>
        </p:nvSpPr>
        <p:spPr>
          <a:xfrm>
            <a:off x="800439" y="46954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3AD2198-A286-DC47-8927-7463BA1D0ED9}"/>
              </a:ext>
            </a:extLst>
          </p:cNvPr>
          <p:cNvSpPr txBox="1"/>
          <p:nvPr/>
        </p:nvSpPr>
        <p:spPr>
          <a:xfrm>
            <a:off x="5221162" y="4695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8FDE70-8C89-564B-93D2-E97509BEC7D5}"/>
              </a:ext>
            </a:extLst>
          </p:cNvPr>
          <p:cNvSpPr txBox="1"/>
          <p:nvPr/>
        </p:nvSpPr>
        <p:spPr>
          <a:xfrm>
            <a:off x="5521244" y="1570775"/>
            <a:ext cx="6088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では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8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時方向から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PD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枝がはいいてくる。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Pre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では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の部位のみ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lipid plaque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を認め削ることで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distal embolism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のリスクがあり、そのほかは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270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度の偏心性石灰化であるが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wire bias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は良好。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 low speed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による引きを赤線の区間行う方針とした。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FA5FC976-E156-5D4E-A452-C832BD223965}"/>
              </a:ext>
            </a:extLst>
          </p:cNvPr>
          <p:cNvSpPr/>
          <p:nvPr/>
        </p:nvSpPr>
        <p:spPr>
          <a:xfrm>
            <a:off x="2343150" y="2983230"/>
            <a:ext cx="1120631" cy="285750"/>
          </a:xfrm>
          <a:custGeom>
            <a:avLst/>
            <a:gdLst>
              <a:gd name="connsiteX0" fmla="*/ 0 w 1120631"/>
              <a:gd name="connsiteY0" fmla="*/ 285750 h 285750"/>
              <a:gd name="connsiteX1" fmla="*/ 137160 w 1120631"/>
              <a:gd name="connsiteY1" fmla="*/ 240030 h 285750"/>
              <a:gd name="connsiteX2" fmla="*/ 354330 w 1120631"/>
              <a:gd name="connsiteY2" fmla="*/ 228600 h 285750"/>
              <a:gd name="connsiteX3" fmla="*/ 537210 w 1120631"/>
              <a:gd name="connsiteY3" fmla="*/ 228600 h 285750"/>
              <a:gd name="connsiteX4" fmla="*/ 674370 w 1120631"/>
              <a:gd name="connsiteY4" fmla="*/ 217170 h 285750"/>
              <a:gd name="connsiteX5" fmla="*/ 834390 w 1120631"/>
              <a:gd name="connsiteY5" fmla="*/ 148590 h 285750"/>
              <a:gd name="connsiteX6" fmla="*/ 1040130 w 1120631"/>
              <a:gd name="connsiteY6" fmla="*/ 114300 h 285750"/>
              <a:gd name="connsiteX7" fmla="*/ 1108710 w 1120631"/>
              <a:gd name="connsiteY7" fmla="*/ 34290 h 285750"/>
              <a:gd name="connsiteX8" fmla="*/ 1120140 w 1120631"/>
              <a:gd name="connsiteY8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0631" h="285750">
                <a:moveTo>
                  <a:pt x="0" y="285750"/>
                </a:moveTo>
                <a:cubicBezTo>
                  <a:pt x="39052" y="267652"/>
                  <a:pt x="78105" y="249555"/>
                  <a:pt x="137160" y="240030"/>
                </a:cubicBezTo>
                <a:cubicBezTo>
                  <a:pt x="196215" y="230505"/>
                  <a:pt x="287655" y="230505"/>
                  <a:pt x="354330" y="228600"/>
                </a:cubicBezTo>
                <a:cubicBezTo>
                  <a:pt x="421005" y="226695"/>
                  <a:pt x="483870" y="230505"/>
                  <a:pt x="537210" y="228600"/>
                </a:cubicBezTo>
                <a:cubicBezTo>
                  <a:pt x="590550" y="226695"/>
                  <a:pt x="624840" y="230505"/>
                  <a:pt x="674370" y="217170"/>
                </a:cubicBezTo>
                <a:cubicBezTo>
                  <a:pt x="723900" y="203835"/>
                  <a:pt x="773430" y="165735"/>
                  <a:pt x="834390" y="148590"/>
                </a:cubicBezTo>
                <a:cubicBezTo>
                  <a:pt x="895350" y="131445"/>
                  <a:pt x="994410" y="133350"/>
                  <a:pt x="1040130" y="114300"/>
                </a:cubicBezTo>
                <a:cubicBezTo>
                  <a:pt x="1085850" y="95250"/>
                  <a:pt x="1108710" y="34290"/>
                  <a:pt x="1108710" y="34290"/>
                </a:cubicBezTo>
                <a:cubicBezTo>
                  <a:pt x="1122045" y="15240"/>
                  <a:pt x="1121092" y="7620"/>
                  <a:pt x="1120140" y="0"/>
                </a:cubicBezTo>
              </a:path>
            </a:pathLst>
          </a:custGeom>
          <a:noFill/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39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OAS low3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　造影上の切削区間の確認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Maeba OAS tecross OAS low distal1.mp4" descr="Maeba OAS tecross OAS low distal1.mp4">
            <a:hlinkClick r:id="" action="ppaction://media"/>
            <a:extLst>
              <a:ext uri="{FF2B5EF4-FFF2-40B4-BE49-F238E27FC236}">
                <a16:creationId xmlns:a16="http://schemas.microsoft.com/office/drawing/2014/main" id="{D09420EF-2E2D-B449-B337-153846DD6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750" r="21750"/>
          <a:stretch/>
        </p:blipFill>
        <p:spPr>
          <a:xfrm>
            <a:off x="720000" y="1512000"/>
            <a:ext cx="4700800" cy="4680000"/>
          </a:xfrm>
          <a:prstGeom prst="rect">
            <a:avLst/>
          </a:prstGeom>
        </p:spPr>
      </p:pic>
      <p:pic>
        <p:nvPicPr>
          <p:cNvPr id="5" name="Maeba OAS tecross OAS prox1.mp4" descr="Maeba OAS tecross OAS prox1.mp4">
            <a:hlinkClick r:id="" action="ppaction://media"/>
            <a:extLst>
              <a:ext uri="{FF2B5EF4-FFF2-40B4-BE49-F238E27FC236}">
                <a16:creationId xmlns:a16="http://schemas.microsoft.com/office/drawing/2014/main" id="{BAE0104E-1EA8-8943-8F1D-F6BDB1F0D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711" t="-1" r="21710" b="-117"/>
          <a:stretch/>
        </p:blipFill>
        <p:spPr>
          <a:xfrm>
            <a:off x="6738048" y="1512000"/>
            <a:ext cx="4701868" cy="4680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87CAFD-1496-914E-BCE8-6E1A4ADBA8A4}"/>
              </a:ext>
            </a:extLst>
          </p:cNvPr>
          <p:cNvSpPr txBox="1"/>
          <p:nvPr/>
        </p:nvSpPr>
        <p:spPr>
          <a:xfrm>
            <a:off x="2140497" y="6273149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引きはじめ</a:t>
            </a:r>
            <a:endParaRPr kumimoji="1" lang="ja-JP" altLang="en-US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ECAE35-91A6-7C44-9D41-90DAECE8F961}"/>
              </a:ext>
            </a:extLst>
          </p:cNvPr>
          <p:cNvSpPr txBox="1"/>
          <p:nvPr/>
        </p:nvSpPr>
        <p:spPr>
          <a:xfrm>
            <a:off x="8491703" y="6273149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終点</a:t>
            </a:r>
            <a:endParaRPr kumimoji="1" lang="ja-JP" altLang="en-US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BB7DE1-2E1E-8F45-B324-FDD58F75B5FC}"/>
              </a:ext>
            </a:extLst>
          </p:cNvPr>
          <p:cNvSpPr txBox="1"/>
          <p:nvPr/>
        </p:nvSpPr>
        <p:spPr>
          <a:xfrm>
            <a:off x="3070399" y="1111890"/>
            <a:ext cx="6689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末梢病変であるが</a:t>
            </a:r>
            <a:r>
              <a:rPr kumimoji="0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OAS</a:t>
            </a:r>
            <a:r>
              <a:rPr kumimoji="0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</a:t>
            </a:r>
            <a:r>
              <a:rPr kumimoji="0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Glide Assist</a:t>
            </a:r>
            <a:r>
              <a:rPr kumimoji="0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で容易に</a:t>
            </a:r>
            <a:r>
              <a:rPr kumimoji="0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delivery</a:t>
            </a:r>
            <a:r>
              <a:rPr kumimoji="0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できた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20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after OAS low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Maeba OAS tecross IVUS OAS low2.mp4" descr="Maeba OAS tecross IVUS OAS low2.mp4">
            <a:hlinkClick r:id="" action="ppaction://media"/>
            <a:extLst>
              <a:ext uri="{FF2B5EF4-FFF2-40B4-BE49-F238E27FC236}">
                <a16:creationId xmlns:a16="http://schemas.microsoft.com/office/drawing/2014/main" id="{FB64C30E-92E8-0244-8BC0-5A519A2318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5.1149" end="743.0036"/>
                </p14:media>
              </p:ext>
            </p:extLst>
          </p:nvPr>
        </p:nvPicPr>
        <p:blipFill rotWithShape="1">
          <a:blip r:embed="rId5"/>
          <a:srcRect l="35750" t="20443" r="31750" b="21777"/>
          <a:stretch>
            <a:fillRect/>
          </a:stretch>
        </p:blipFill>
        <p:spPr>
          <a:xfrm>
            <a:off x="3756000" y="1512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imaging after low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 descr="目の絵&#10;&#10;低い精度で自動的に生成された説明">
            <a:extLst>
              <a:ext uri="{FF2B5EF4-FFF2-40B4-BE49-F238E27FC236}">
                <a16:creationId xmlns:a16="http://schemas.microsoft.com/office/drawing/2014/main" id="{EA76747E-DD69-3147-A1D7-ABE4BFFE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39" y="4697998"/>
            <a:ext cx="2139029" cy="2160000"/>
          </a:xfrm>
          <a:prstGeom prst="rect">
            <a:avLst/>
          </a:prstGeom>
        </p:spPr>
      </p:pic>
      <p:pic>
        <p:nvPicPr>
          <p:cNvPr id="9" name="図 8" descr="動物, 魚, 探す, 鳥 が含まれている画像&#10;&#10;自動的に生成された説明">
            <a:extLst>
              <a:ext uri="{FF2B5EF4-FFF2-40B4-BE49-F238E27FC236}">
                <a16:creationId xmlns:a16="http://schemas.microsoft.com/office/drawing/2014/main" id="{94E5287B-9FF3-EE46-AC97-47AFC4D83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252" y="4698000"/>
            <a:ext cx="2152987" cy="2160000"/>
          </a:xfrm>
          <a:prstGeom prst="rect">
            <a:avLst/>
          </a:prstGeom>
        </p:spPr>
      </p:pic>
      <p:pic>
        <p:nvPicPr>
          <p:cNvPr id="13" name="図 12" descr="動物, オウム, 魚, 鳥 が含まれている画像&#10;&#10;自動的に生成された説明">
            <a:extLst>
              <a:ext uri="{FF2B5EF4-FFF2-40B4-BE49-F238E27FC236}">
                <a16:creationId xmlns:a16="http://schemas.microsoft.com/office/drawing/2014/main" id="{115B692C-A722-4844-80C7-6B397B46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1" y="4698000"/>
            <a:ext cx="2153010" cy="2160000"/>
          </a:xfrm>
          <a:prstGeom prst="rect">
            <a:avLst/>
          </a:prstGeom>
        </p:spPr>
      </p:pic>
      <p:pic>
        <p:nvPicPr>
          <p:cNvPr id="10" name="図 9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79B6B4D9-4841-3343-B5D7-6E3304F55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88" y="1295234"/>
            <a:ext cx="4710291" cy="4680000"/>
          </a:xfrm>
          <a:prstGeom prst="rect">
            <a:avLst/>
          </a:prstGeom>
        </p:spPr>
      </p:pic>
      <p:pic>
        <p:nvPicPr>
          <p:cNvPr id="16" name="図 15" descr="目を見開いている白黒写真&#10;&#10;中程度の精度で自動的に生成された説明">
            <a:extLst>
              <a:ext uri="{FF2B5EF4-FFF2-40B4-BE49-F238E27FC236}">
                <a16:creationId xmlns:a16="http://schemas.microsoft.com/office/drawing/2014/main" id="{36140C50-6766-4C49-BF8A-8D1E3B4F6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184" y="4698000"/>
            <a:ext cx="2139097" cy="216000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76D81C3-678A-A041-896F-B5D2AC2E48D1}"/>
              </a:ext>
            </a:extLst>
          </p:cNvPr>
          <p:cNvCxnSpPr/>
          <p:nvPr/>
        </p:nvCxnSpPr>
        <p:spPr>
          <a:xfrm>
            <a:off x="3098783" y="2470342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D91FF96-42BA-1340-965E-3756FA02DD44}"/>
              </a:ext>
            </a:extLst>
          </p:cNvPr>
          <p:cNvCxnSpPr/>
          <p:nvPr/>
        </p:nvCxnSpPr>
        <p:spPr>
          <a:xfrm>
            <a:off x="2850132" y="2558574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B8FC238-52A5-E841-A663-CA73EF24C35A}"/>
              </a:ext>
            </a:extLst>
          </p:cNvPr>
          <p:cNvCxnSpPr/>
          <p:nvPr/>
        </p:nvCxnSpPr>
        <p:spPr>
          <a:xfrm>
            <a:off x="2737838" y="2574616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983C1A8-13BE-A947-977E-94BA80517C32}"/>
              </a:ext>
            </a:extLst>
          </p:cNvPr>
          <p:cNvCxnSpPr/>
          <p:nvPr/>
        </p:nvCxnSpPr>
        <p:spPr>
          <a:xfrm>
            <a:off x="2657627" y="2606700"/>
            <a:ext cx="112295" cy="328808"/>
          </a:xfrm>
          <a:prstGeom prst="straightConnector1">
            <a:avLst/>
          </a:prstGeom>
          <a:ln w="19050">
            <a:solidFill>
              <a:srgbClr val="80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7FFF70F-A995-8342-8698-E1619B55FE74}"/>
              </a:ext>
            </a:extLst>
          </p:cNvPr>
          <p:cNvSpPr txBox="1"/>
          <p:nvPr/>
        </p:nvSpPr>
        <p:spPr>
          <a:xfrm>
            <a:off x="2385549" y="22218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36EBEB-58E2-424F-A60F-EB610C31E933}"/>
              </a:ext>
            </a:extLst>
          </p:cNvPr>
          <p:cNvSpPr txBox="1"/>
          <p:nvPr/>
        </p:nvSpPr>
        <p:spPr>
          <a:xfrm>
            <a:off x="2527493" y="219726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A6022DA-F38A-DD47-82CA-DD396815B0C6}"/>
              </a:ext>
            </a:extLst>
          </p:cNvPr>
          <p:cNvSpPr txBox="1"/>
          <p:nvPr/>
        </p:nvSpPr>
        <p:spPr>
          <a:xfrm>
            <a:off x="2676733" y="2149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94FA8ED-BF35-A847-AD17-CF3B9553ACF3}"/>
              </a:ext>
            </a:extLst>
          </p:cNvPr>
          <p:cNvSpPr txBox="1"/>
          <p:nvPr/>
        </p:nvSpPr>
        <p:spPr>
          <a:xfrm>
            <a:off x="2888559" y="209298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AFE70F3-87B0-1E4D-82BB-DB38721998A4}"/>
              </a:ext>
            </a:extLst>
          </p:cNvPr>
          <p:cNvSpPr txBox="1"/>
          <p:nvPr/>
        </p:nvSpPr>
        <p:spPr>
          <a:xfrm>
            <a:off x="3557234" y="469799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AF5C22B-B6A9-DB4B-9B30-395C73897E5C}"/>
              </a:ext>
            </a:extLst>
          </p:cNvPr>
          <p:cNvSpPr txBox="1"/>
          <p:nvPr/>
        </p:nvSpPr>
        <p:spPr>
          <a:xfrm>
            <a:off x="5797520" y="469799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3259BB-EAD0-034C-99D1-CB72307F0878}"/>
              </a:ext>
            </a:extLst>
          </p:cNvPr>
          <p:cNvSpPr txBox="1"/>
          <p:nvPr/>
        </p:nvSpPr>
        <p:spPr>
          <a:xfrm>
            <a:off x="7906078" y="46979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A913B0-3703-5541-A60F-B3A313E9D524}"/>
              </a:ext>
            </a:extLst>
          </p:cNvPr>
          <p:cNvSpPr txBox="1"/>
          <p:nvPr/>
        </p:nvSpPr>
        <p:spPr>
          <a:xfrm>
            <a:off x="10112604" y="469799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8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endParaRPr kumimoji="1" lang="ja-JP" altLang="en-US" dirty="0">
              <a:solidFill>
                <a:srgbClr val="8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0FD66545-60C4-CD4C-B905-13EB3E06B3CD}"/>
              </a:ext>
            </a:extLst>
          </p:cNvPr>
          <p:cNvSpPr/>
          <p:nvPr/>
        </p:nvSpPr>
        <p:spPr>
          <a:xfrm>
            <a:off x="2377440" y="3124200"/>
            <a:ext cx="685800" cy="137160"/>
          </a:xfrm>
          <a:custGeom>
            <a:avLst/>
            <a:gdLst>
              <a:gd name="connsiteX0" fmla="*/ 685800 w 685800"/>
              <a:gd name="connsiteY0" fmla="*/ 0 h 137160"/>
              <a:gd name="connsiteX1" fmla="*/ 381000 w 685800"/>
              <a:gd name="connsiteY1" fmla="*/ 60960 h 137160"/>
              <a:gd name="connsiteX2" fmla="*/ 381000 w 685800"/>
              <a:gd name="connsiteY2" fmla="*/ 60960 h 137160"/>
              <a:gd name="connsiteX3" fmla="*/ 213360 w 685800"/>
              <a:gd name="connsiteY3" fmla="*/ 60960 h 137160"/>
              <a:gd name="connsiteX4" fmla="*/ 91440 w 685800"/>
              <a:gd name="connsiteY4" fmla="*/ 91440 h 137160"/>
              <a:gd name="connsiteX5" fmla="*/ 0 w 685800"/>
              <a:gd name="connsiteY5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" h="137160">
                <a:moveTo>
                  <a:pt x="685800" y="0"/>
                </a:moveTo>
                <a:lnTo>
                  <a:pt x="381000" y="60960"/>
                </a:lnTo>
                <a:lnTo>
                  <a:pt x="381000" y="60960"/>
                </a:lnTo>
                <a:cubicBezTo>
                  <a:pt x="353060" y="60960"/>
                  <a:pt x="261620" y="55880"/>
                  <a:pt x="213360" y="60960"/>
                </a:cubicBezTo>
                <a:cubicBezTo>
                  <a:pt x="165100" y="66040"/>
                  <a:pt x="127000" y="78740"/>
                  <a:pt x="91440" y="91440"/>
                </a:cubicBezTo>
                <a:cubicBezTo>
                  <a:pt x="55880" y="104140"/>
                  <a:pt x="27940" y="120650"/>
                  <a:pt x="0" y="137160"/>
                </a:cubicBezTo>
              </a:path>
            </a:pathLst>
          </a:custGeom>
          <a:noFill/>
          <a:ln w="317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31A147-95A7-564A-908A-BA8185A439CE}"/>
              </a:ext>
            </a:extLst>
          </p:cNvPr>
          <p:cNvSpPr txBox="1"/>
          <p:nvPr/>
        </p:nvSpPr>
        <p:spPr>
          <a:xfrm>
            <a:off x="5547360" y="1369458"/>
            <a:ext cx="629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 low speed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による引きの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sanding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3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回行い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を確認すると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a-c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では心筋側側への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による良好な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変化と、それに伴い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の健常側への危険な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bias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変化を認めた。そのため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で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マーキングを行い、その点より引きで赤線の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pinpoint OAS high speed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を行い、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d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に関しては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injury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回避のために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を当てない方針とした</a:t>
            </a:r>
            <a:endParaRPr kumimoji="1" lang="ja-JP" altLang="en-US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922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pinpoint OAS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Maeba OAS tecross IVUS marking distal after.mp4" descr="Maeba OAS tecross IVUS marking distal after.mp4">
            <a:hlinkClick r:id="" action="ppaction://media"/>
            <a:extLst>
              <a:ext uri="{FF2B5EF4-FFF2-40B4-BE49-F238E27FC236}">
                <a16:creationId xmlns:a16="http://schemas.microsoft.com/office/drawing/2014/main" id="{CACE2103-822A-0649-830C-10E5AC4FE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r="21750"/>
          <a:stretch/>
        </p:blipFill>
        <p:spPr>
          <a:xfrm>
            <a:off x="720000" y="1512000"/>
            <a:ext cx="4680001" cy="4680000"/>
          </a:xfrm>
          <a:prstGeom prst="rect">
            <a:avLst/>
          </a:prstGeom>
        </p:spPr>
      </p:pic>
      <p:pic>
        <p:nvPicPr>
          <p:cNvPr id="5" name="Maeba OAS tecross OAS high distal2.mp4" descr="Maeba OAS tecross OAS high distal2.mp4">
            <a:hlinkClick r:id="" action="ppaction://media"/>
            <a:extLst>
              <a:ext uri="{FF2B5EF4-FFF2-40B4-BE49-F238E27FC236}">
                <a16:creationId xmlns:a16="http://schemas.microsoft.com/office/drawing/2014/main" id="{0D6EEC81-5C15-0441-B61E-1D38893FDE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125" r="21750" b="222"/>
          <a:stretch/>
        </p:blipFill>
        <p:spPr>
          <a:xfrm>
            <a:off x="6792000" y="1512000"/>
            <a:ext cx="4680000" cy="46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C41E60-46EE-6F45-87FE-80CFAD0767A8}"/>
              </a:ext>
            </a:extLst>
          </p:cNvPr>
          <p:cNvSpPr txBox="1"/>
          <p:nvPr/>
        </p:nvSpPr>
        <p:spPr>
          <a:xfrm>
            <a:off x="2092427" y="648866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IVUS </a:t>
            </a:r>
            <a:r>
              <a:rPr kumimoji="1"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マーキング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27047F-56C0-CD46-8BB0-0BB9606CB597}"/>
              </a:ext>
            </a:extLst>
          </p:cNvPr>
          <p:cNvSpPr txBox="1"/>
          <p:nvPr/>
        </p:nvSpPr>
        <p:spPr>
          <a:xfrm>
            <a:off x="8291101" y="64886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開始点</a:t>
            </a:r>
            <a:endParaRPr kumimoji="1" lang="ja-JP" altLang="en-US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E910B7-0BE5-0340-9C04-624A2ABC98AF}"/>
              </a:ext>
            </a:extLst>
          </p:cNvPr>
          <p:cNvSpPr txBox="1"/>
          <p:nvPr/>
        </p:nvSpPr>
        <p:spPr>
          <a:xfrm>
            <a:off x="1509649" y="1116173"/>
            <a:ext cx="9172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しっかり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IVUS</a:t>
            </a:r>
            <a:r>
              <a:rPr kumimoji="1"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マーキングした安全な位置から、造影で確認して</a:t>
            </a:r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OAS</a:t>
            </a:r>
            <a:r>
              <a:rPr lang="ja-JP" altLang="en-US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の引きを繰り返す</a:t>
            </a:r>
            <a:endParaRPr kumimoji="1" lang="ja-JP" altLang="en-US" sz="2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6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238B2-5A09-40F8-B007-06ACCCB7A02D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112045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kumimoji="0" lang="en-US" altLang="ja-JP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IVUS after OAS high speed 3</a:t>
            </a:r>
            <a:r>
              <a:rPr kumimoji="0" lang="ja-JP" altLang="en-US" sz="3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回</a:t>
            </a:r>
            <a:endParaRPr kumimoji="0" lang="en-US" altLang="ja-JP" sz="48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Maeba OAS tecross IVUS OAS high1.mp4" descr="Maeba OAS tecross IVUS OAS high1.mp4">
            <a:hlinkClick r:id="" action="ppaction://media"/>
            <a:extLst>
              <a:ext uri="{FF2B5EF4-FFF2-40B4-BE49-F238E27FC236}">
                <a16:creationId xmlns:a16="http://schemas.microsoft.com/office/drawing/2014/main" id="{17A9312A-C6D9-DE4D-8FEF-01022A798E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7.6389" end="263.1975"/>
                </p14:media>
              </p:ext>
            </p:extLst>
          </p:nvPr>
        </p:nvPicPr>
        <p:blipFill rotWithShape="1">
          <a:blip r:embed="rId5"/>
          <a:srcRect l="36875" t="20667" r="30625" b="21556"/>
          <a:stretch>
            <a:fillRect/>
          </a:stretch>
        </p:blipFill>
        <p:spPr>
          <a:xfrm>
            <a:off x="3756000" y="1512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771</Words>
  <Application>Microsoft Office PowerPoint</Application>
  <PresentationFormat>ワイド画面</PresentationFormat>
  <Paragraphs>136</Paragraphs>
  <Slides>19</Slides>
  <Notes>19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MS PGothic</vt:lpstr>
      <vt:lpstr>MS PGothic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哲也 山本</dc:creator>
  <cp:lastModifiedBy>t-pc-002-180905</cp:lastModifiedBy>
  <cp:revision>22</cp:revision>
  <dcterms:created xsi:type="dcterms:W3CDTF">2022-01-07T12:27:40Z</dcterms:created>
  <dcterms:modified xsi:type="dcterms:W3CDTF">2022-01-31T08:11:31Z</dcterms:modified>
</cp:coreProperties>
</file>